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8" r:id="rId2"/>
    <p:sldId id="261" r:id="rId3"/>
    <p:sldId id="262" r:id="rId4"/>
    <p:sldId id="263" r:id="rId5"/>
    <p:sldId id="289" r:id="rId6"/>
    <p:sldId id="273" r:id="rId7"/>
    <p:sldId id="270" r:id="rId8"/>
    <p:sldId id="280" r:id="rId9"/>
    <p:sldId id="293" r:id="rId10"/>
    <p:sldId id="282" r:id="rId11"/>
    <p:sldId id="285" r:id="rId12"/>
    <p:sldId id="290" r:id="rId13"/>
    <p:sldId id="292" r:id="rId14"/>
    <p:sldId id="286" r:id="rId15"/>
  </p:sldIdLst>
  <p:sldSz cx="6858000" cy="5148263"/>
  <p:notesSz cx="6858000" cy="9144000"/>
  <p:defaultTextStyle>
    <a:defPPr>
      <a:defRPr lang="en-US"/>
    </a:defPPr>
    <a:lvl1pPr marL="0" algn="l" defTabSz="57625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8127" algn="l" defTabSz="57625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6255" algn="l" defTabSz="57625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4382" algn="l" defTabSz="57625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2510" algn="l" defTabSz="57625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40637" algn="l" defTabSz="57625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8765" algn="l" defTabSz="57625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6892" algn="l" defTabSz="57625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5020" algn="l" defTabSz="57625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1584" userDrawn="1">
          <p15:clr>
            <a:srgbClr val="A4A3A4"/>
          </p15:clr>
        </p15:guide>
        <p15:guide id="4" orient="horz" pos="2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7003"/>
    <a:srgbClr val="FCC549"/>
    <a:srgbClr val="404040"/>
    <a:srgbClr val="7F7F7F"/>
    <a:srgbClr val="1B6369"/>
    <a:srgbClr val="3BC1CD"/>
    <a:srgbClr val="6A180E"/>
    <a:srgbClr val="D43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1"/>
    <p:restoredTop sz="94628"/>
  </p:normalViewPr>
  <p:slideViewPr>
    <p:cSldViewPr snapToGrid="0" snapToObjects="1">
      <p:cViewPr varScale="1">
        <p:scale>
          <a:sx n="117" d="100"/>
          <a:sy n="117" d="100"/>
        </p:scale>
        <p:origin x="1402" y="91"/>
      </p:cViewPr>
      <p:guideLst>
        <p:guide orient="horz" pos="1621"/>
        <p:guide pos="2160"/>
        <p:guide pos="1584"/>
        <p:guide orient="horz" pos="2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68604-D42E-B540-B791-70FB39B5D59F}" type="datetimeFigureOut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68CD9-6D66-A64A-9E12-BCB2591E2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6255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8127" algn="l" defTabSz="576255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6255" algn="l" defTabSz="576255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4382" algn="l" defTabSz="576255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2510" algn="l" defTabSz="576255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40637" algn="l" defTabSz="576255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8765" algn="l" defTabSz="576255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6892" algn="l" defTabSz="576255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5020" algn="l" defTabSz="576255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8CD9-6D66-A64A-9E12-BCB2591E22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4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2552"/>
            <a:ext cx="58293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4030"/>
            <a:ext cx="51435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8A7D8C56-7AE5-D746-9328-E284ADF5ECA5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DB70-86FB-6744-82C8-DC0D71D60582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4097"/>
            <a:ext cx="1478756" cy="43629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097"/>
            <a:ext cx="4350544" cy="43629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D747-1780-B445-9446-7A4035B4330E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3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1DC-79AE-044E-9739-F2623A2AD45E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1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3492"/>
            <a:ext cx="5915025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5286"/>
            <a:ext cx="5915025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8B69-07E4-8F46-A84E-C075025E8263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1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70486"/>
            <a:ext cx="2914650" cy="32665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70486"/>
            <a:ext cx="2914650" cy="32665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A1E8-CAD6-7D40-BC59-274B33D4BF04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7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4098"/>
            <a:ext cx="5915025" cy="995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2040"/>
            <a:ext cx="2901255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80546"/>
            <a:ext cx="2901255" cy="276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2040"/>
            <a:ext cx="2915543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80546"/>
            <a:ext cx="2915543" cy="276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6A2E-7BF9-B940-9507-065266FED357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1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5D05-7EB8-824B-BEFF-F14405C98787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5150-35A2-BA40-94D1-484AF2715B63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7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4479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B469-A111-F945-A154-C947B714296B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5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1255"/>
            <a:ext cx="3471863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4479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0B0F-0E1E-A447-92DA-6E2D14C70158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7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098"/>
            <a:ext cx="5915025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486"/>
            <a:ext cx="5915025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71678"/>
            <a:ext cx="154305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04111-EDCF-2444-AFC8-2FE2B8E3C2F1}" type="datetime1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71678"/>
            <a:ext cx="2314575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71678"/>
            <a:ext cx="154305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AC15-5145-0843-A651-0226345CC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8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-28222"/>
            <a:ext cx="6862762" cy="5171722"/>
          </a:xfrm>
          <a:prstGeom prst="rect">
            <a:avLst/>
          </a:prstGeom>
          <a:gradFill flip="none" rotWithShape="1">
            <a:gsLst>
              <a:gs pos="0">
                <a:srgbClr val="D4311C"/>
              </a:gs>
              <a:gs pos="100000">
                <a:srgbClr val="6A180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dots_cover_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5" t="75305"/>
          <a:stretch/>
        </p:blipFill>
        <p:spPr>
          <a:xfrm>
            <a:off x="-9525" y="3873306"/>
            <a:ext cx="6867525" cy="1270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4787417" y="4180344"/>
            <a:ext cx="1723540" cy="706543"/>
          </a:xfrm>
          <a:prstGeom prst="rect">
            <a:avLst/>
          </a:prstGeom>
        </p:spPr>
      </p:pic>
      <p:pic>
        <p:nvPicPr>
          <p:cNvPr id="10" name="Picture 9" descr="mom_kids_2-2249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13" r="10000"/>
          <a:stretch/>
        </p:blipFill>
        <p:spPr>
          <a:xfrm>
            <a:off x="0" y="-28222"/>
            <a:ext cx="6858000" cy="3936647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708E866B-D9FC-1E42-89B0-8DD58B36C4A8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1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39177" r="8089" b="39851"/>
          <a:stretch/>
        </p:blipFill>
        <p:spPr>
          <a:xfrm>
            <a:off x="539995" y="2725946"/>
            <a:ext cx="3794386" cy="731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192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7F7F7F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AF9EAF29-4229-B442-8260-4DFA0637CD30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10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2660" y="-1"/>
            <a:ext cx="6192440" cy="843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chemeClr val="accent6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Unified Search</a:t>
            </a: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2" y="1010303"/>
            <a:ext cx="6327914" cy="35593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363" y="592929"/>
            <a:ext cx="6286778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Fast, easy way to find what programs you are looking for.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 search results from all viewing options (VOD, DVR, Live TV Listings, OTT sources).</a:t>
            </a:r>
          </a:p>
          <a:p>
            <a:endParaRPr lang="en-US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3BC1CD"/>
              </a:gs>
              <a:gs pos="100000">
                <a:srgbClr val="1B636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CE4B6447-0E63-ED4E-8F04-6AE43C6258D8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11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660" y="-1"/>
            <a:ext cx="6192440" cy="843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 smtClean="0">
                <a:solidFill>
                  <a:srgbClr val="3BC1CD"/>
                </a:solidFill>
                <a:ea typeface=""/>
              </a:rPr>
              <a:t>Over The Top (OTT) Content via </a:t>
            </a:r>
            <a:r>
              <a:rPr lang="en-US" sz="1400" dirty="0" smtClean="0">
                <a:solidFill>
                  <a:srgbClr val="3BC1CD"/>
                </a:solidFill>
                <a:ea typeface=""/>
              </a:rPr>
              <a:t>Advantage</a:t>
            </a:r>
            <a:r>
              <a:rPr lang="en-US" sz="1400" noProof="0" dirty="0" smtClean="0">
                <a:solidFill>
                  <a:srgbClr val="3BC1CD"/>
                </a:solidFill>
                <a:ea typeface=""/>
              </a:rPr>
              <a:t> TV User Interface (UI)</a:t>
            </a:r>
            <a:endParaRPr kumimoji="0" lang="en-US" sz="1400" b="0" i="0" u="none" strike="noStrike" kern="1200" cap="none" spc="75" normalizeH="0" baseline="0" noProof="0" dirty="0">
              <a:ln>
                <a:noFill/>
              </a:ln>
              <a:solidFill>
                <a:srgbClr val="3BC1CD"/>
              </a:solidFill>
              <a:effectLst/>
              <a:uLnTx/>
              <a:uFillTx/>
              <a:ea typeface="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686" y="592975"/>
            <a:ext cx="614838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as a “one-stop” content shop – access Netflix/Amazon Prime content through our UI.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2058" r="929" b="1066"/>
          <a:stretch/>
        </p:blipFill>
        <p:spPr bwMode="auto">
          <a:xfrm>
            <a:off x="757238" y="1035844"/>
            <a:ext cx="5222081" cy="35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8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3BC1CD"/>
              </a:gs>
              <a:gs pos="100000">
                <a:srgbClr val="1B636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What this means to your community…</a:t>
            </a:r>
            <a:endParaRPr lang="en-US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135000"/>
              <a:defRPr/>
            </a:pPr>
            <a:r>
              <a:rPr lang="en-US" sz="1800" b="1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Residents and businesses will have access to:</a:t>
            </a:r>
          </a:p>
          <a:p>
            <a:pPr marL="728663" lvl="1">
              <a:buClr>
                <a:srgbClr val="FF0000"/>
              </a:buClr>
              <a:defRPr/>
            </a:pP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Next generation video experience</a:t>
            </a:r>
          </a:p>
          <a:p>
            <a:pPr marL="728663" lvl="1">
              <a:buClr>
                <a:srgbClr val="FF0000"/>
              </a:buClr>
              <a:defRPr/>
            </a:pP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Competitively priced alternative to cable </a:t>
            </a: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provider</a:t>
            </a:r>
            <a:endParaRPr lang="en-US" sz="1600" dirty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lvl="0" defTabSz="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135000"/>
              <a:defRPr/>
            </a:pPr>
            <a:r>
              <a:rPr lang="en-US" sz="1800" b="1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No inconvenience to the general public/constituents</a:t>
            </a:r>
          </a:p>
          <a:p>
            <a:pPr marL="728663" lvl="1">
              <a:buClr>
                <a:srgbClr val="FF0000"/>
              </a:buCl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Will utilize existing facilities in public rights-of-way</a:t>
            </a:r>
          </a:p>
          <a:p>
            <a:pPr marL="728663" lvl="1">
              <a:buClr>
                <a:srgbClr val="FF0000"/>
              </a:buCl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Network augmentation </a:t>
            </a: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and upgrades will 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generally occur in enclosed cabinets and buildings</a:t>
            </a:r>
          </a:p>
          <a:p>
            <a:pPr>
              <a:buClr>
                <a:srgbClr val="FF0000"/>
              </a:buClr>
              <a:defRPr/>
            </a:pPr>
            <a:r>
              <a:rPr lang="en-US" sz="1800" b="1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Increased franchise fee revenue and public, educational, governmental channel (PEG) fee revenue </a:t>
            </a:r>
          </a:p>
          <a:p>
            <a:pPr marL="385763">
              <a:buClr>
                <a:srgbClr val="FF0000"/>
              </a:buClr>
              <a:defRPr/>
            </a:pPr>
            <a:endParaRPr lang="en-US" sz="180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L="385763">
              <a:buClr>
                <a:srgbClr val="FF0000"/>
              </a:buClr>
              <a:defRPr/>
            </a:pPr>
            <a:endParaRPr lang="en-US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L="728663" lvl="1">
              <a:buClr>
                <a:srgbClr val="FF0000"/>
              </a:buClr>
              <a:defRPr/>
            </a:pPr>
            <a:endParaRPr lang="en-US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L="728663" lvl="1">
              <a:buClr>
                <a:srgbClr val="FF0000"/>
              </a:buClr>
              <a:defRPr/>
            </a:pPr>
            <a:endParaRPr lang="en-US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L="385763">
              <a:buClr>
                <a:srgbClr val="FF0000"/>
              </a:buCl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6593" y="4771678"/>
            <a:ext cx="6149920" cy="27409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CE4B6447-0E63-ED4E-8F04-6AE43C6258D8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12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660" y="-1"/>
            <a:ext cx="6192440" cy="843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rgbClr val="3BC1CD"/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3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D4311C"/>
              </a:gs>
              <a:gs pos="100000">
                <a:srgbClr val="6A180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DAAAC79E-F377-4B42-A29A-B3878356B86A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13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70285" y="0"/>
            <a:ext cx="619244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rgbClr val="E71B55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"/>
              </a:rPr>
              <a:t>Next Steps</a:t>
            </a: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rgbClr val="E71B55"/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44375" y="843740"/>
            <a:ext cx="6192440" cy="343642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76101"/>
              </a:buClr>
              <a:buSzTx/>
              <a:buFont typeface="Arial"/>
              <a:buNone/>
              <a:tabLst/>
              <a:defRPr lang="en-US" sz="1050" b="0" i="1" kern="1200" dirty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000F"/>
              </a:buClr>
              <a:buSzPct val="135000"/>
              <a:buFont typeface="Arial"/>
              <a:buChar char="•"/>
              <a:tabLst/>
              <a:defRPr lang="en-US" sz="1050" b="0" i="1" kern="1200" dirty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000F"/>
              </a:buClr>
              <a:buSzPct val="120000"/>
              <a:buFont typeface="Wingdings" charset="2"/>
              <a:buChar char="§"/>
              <a:tabLst/>
              <a:defRPr lang="en-US" sz="1050" b="0" i="1" kern="1200" dirty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000F"/>
              </a:buClr>
              <a:buSzPct val="120000"/>
              <a:buFont typeface="Courier New"/>
              <a:buChar char="o"/>
              <a:tabLst/>
              <a:defRPr lang="en-US" sz="1050" b="0" i="1" kern="1200" dirty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000F"/>
              </a:buClr>
              <a:buSzPct val="110000"/>
              <a:buFont typeface="Wingdings" charset="2"/>
              <a:buChar char="ü"/>
              <a:tabLst/>
              <a:defRPr lang="en-US" sz="1050" b="0" i="1" kern="1200" dirty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Public hearing</a:t>
            </a:r>
          </a:p>
          <a:p>
            <a:pPr marL="171450" marR="0" lvl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Town</a:t>
            </a:r>
            <a:r>
              <a:rPr lang="en-US" sz="2000" i="0" noProof="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 approves franchise</a:t>
            </a:r>
          </a:p>
          <a:p>
            <a:pPr marL="171450" marR="0" lvl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Frontier files an application with the NY Public Service Commission for a Certificate of Confirmation of the Franchise</a:t>
            </a:r>
          </a:p>
          <a:p>
            <a:pPr marL="171450" marR="0" lvl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0" noProof="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NY PSC issues Certificate</a:t>
            </a:r>
          </a:p>
          <a:p>
            <a:pPr marL="171450" marR="0" lvl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Frontier offers video service</a:t>
            </a:r>
            <a:endParaRPr lang="en-US" sz="2000" i="0" noProof="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35000"/>
              <a:tabLst/>
              <a:defRPr/>
            </a:pPr>
            <a:endParaRPr lang="en-US" sz="1100" i="0" noProof="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L="171450" marR="0" lvl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endParaRPr lang="en-US" sz="1100" i="0" noProof="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35000"/>
              <a:tabLst/>
              <a:defRPr/>
            </a:pPr>
            <a:endParaRPr lang="en-US" sz="1100" i="0" dirty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35000"/>
              <a:tabLst/>
              <a:defRPr/>
            </a:pPr>
            <a:endParaRPr lang="en-US" sz="1100" i="0" noProof="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lvl="1" indent="0">
              <a:buClr>
                <a:srgbClr val="FF0000"/>
              </a:buClr>
              <a:buNone/>
              <a:defRPr/>
            </a:pPr>
            <a:endParaRPr lang="en-US" sz="1100" i="0" noProof="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>
              <a:buClr>
                <a:srgbClr val="E6000F"/>
              </a:buClr>
              <a:buSzPct val="135000"/>
              <a:defRPr/>
            </a:pPr>
            <a:endParaRPr lang="en-US" sz="1000" b="1" i="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>
              <a:buClr>
                <a:srgbClr val="E6000F"/>
              </a:buClr>
              <a:buSzPct val="135000"/>
              <a:defRPr/>
            </a:pPr>
            <a:endParaRPr lang="en-US" sz="1000" i="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>
              <a:defRPr/>
            </a:pPr>
            <a:endParaRPr lang="en-US" sz="1000" i="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>
              <a:defRPr/>
            </a:pPr>
            <a:endParaRPr lang="en-US" sz="1000" i="0" dirty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lvl="1">
              <a:defRPr/>
            </a:pPr>
            <a:endParaRPr lang="en-US" sz="1000" i="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L="342900" lvl="1" indent="0">
              <a:buNone/>
              <a:defRPr/>
            </a:pPr>
            <a:endParaRPr lang="en-US" sz="1000" i="0" dirty="0" smtClean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76101"/>
              </a:buClr>
              <a:buSzTx/>
              <a:buFont typeface="Arial"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91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7F7F7F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AF9EAF29-4229-B442-8260-4DFA0637CD30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14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803" y="1628778"/>
            <a:ext cx="6286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look forward to bringing competition and choice with an innovative video offering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Frontier Communications to the residents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in the Town of Chester.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7F7F7F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AF9EAF29-4229-B442-8260-4DFA0637CD30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2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2660" y="-1"/>
            <a:ext cx="6192440" cy="843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chemeClr val="accent6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Commitment</a:t>
            </a:r>
            <a:r>
              <a:rPr kumimoji="0" lang="en-US" b="0" i="0" u="none" strike="noStrike" kern="1200" cap="none" spc="75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 to those we serve</a:t>
            </a: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80" y="715151"/>
            <a:ext cx="6300788" cy="297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</a:p>
          <a:p>
            <a:pPr marL="516727" lvl="1" indent="-2286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 customer first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live and work in communities we serve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decision making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to veterans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Veterans, reservists and their spouses represent over 1 out of 10 Frontier employees (approximately 13%)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The Military Spouse Employment Partnership, the 100,000 Jobs Mission, The Employer Partnership of the Armed Forces, Honor and Remember, and Joining Forces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FCC549"/>
              </a:gs>
              <a:gs pos="100000">
                <a:srgbClr val="A070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46687" y="909847"/>
            <a:ext cx="5754116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provider of communications services in urban, suburban and rural America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Served:  29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Employees:  23K (approx.)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Revenue:  $9.0B (approx.)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headquarters:  Rochester, NY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headquarters:  Norwalk, CT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12E48E31-7654-8A40-AE49-C63AC414FE82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3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660" y="-13509"/>
            <a:ext cx="619244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75" normalizeH="0" baseline="0" noProof="0" dirty="0" smtClean="0">
                <a:ln>
                  <a:noFill/>
                </a:ln>
                <a:solidFill>
                  <a:srgbClr val="FCC549">
                    <a:lumMod val="50000"/>
                  </a:srgbClr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Quick Facts</a:t>
            </a: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rgbClr val="FCC549">
                  <a:lumMod val="50000"/>
                </a:srgbClr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2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3BC1CD"/>
              </a:gs>
              <a:gs pos="100000">
                <a:srgbClr val="1B636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11187" y="857022"/>
            <a:ext cx="5446719" cy="3711103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 to home (FTTH)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Suburban Seattle, WA; Suburban Portland, OR; Southern California (from Santa Barbara to the Palm Springs area); Suburban Dallas, TX; Fort Wayne, IN and Tampa, FL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 to the node and fiber/copper to the home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Hudson Valley; Connecticut; South Metro Twin Cities, MN; South Carolina; Ohio; and Bloomington/Normal, Illinois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CE4B6447-0E63-ED4E-8F04-6AE43C6258D8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4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660" y="-1"/>
            <a:ext cx="6192440" cy="843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75" normalizeH="0" baseline="0" noProof="0" dirty="0" smtClean="0">
                <a:ln>
                  <a:noFill/>
                </a:ln>
                <a:solidFill>
                  <a:srgbClr val="3BC1CD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Current</a:t>
            </a:r>
            <a:r>
              <a:rPr kumimoji="0" lang="en-US" b="0" i="0" u="none" strike="noStrike" kern="1200" cap="none" spc="75" normalizeH="0" noProof="0" dirty="0" smtClean="0">
                <a:ln>
                  <a:noFill/>
                </a:ln>
                <a:solidFill>
                  <a:srgbClr val="3BC1CD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 Video Service Areas</a:t>
            </a: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rgbClr val="3BC1CD"/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FCC549"/>
              </a:gs>
              <a:gs pos="100000">
                <a:srgbClr val="A070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46687" y="721895"/>
            <a:ext cx="5754116" cy="3662672"/>
          </a:xfrm>
        </p:spPr>
        <p:txBody>
          <a:bodyPr>
            <a:noAutofit/>
          </a:bodyPr>
          <a:lstStyle/>
          <a:p>
            <a:pPr lvl="0" defTabSz="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135000"/>
              <a:defRPr/>
            </a:pPr>
            <a:r>
              <a:rPr lang="en-US" sz="1100" b="1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Powered by Ericsson’s Mediaroom software platform</a:t>
            </a:r>
          </a:p>
          <a:p>
            <a:pPr lvl="1" defTabSz="342900">
              <a:lnSpc>
                <a:spcPct val="100000"/>
              </a:lnSpc>
              <a:spcBef>
                <a:spcPct val="20000"/>
              </a:spcBef>
              <a:buClr>
                <a:srgbClr val="E6000F"/>
              </a:buClr>
              <a:buSzPct val="135000"/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#1 IPTV platform with over 16.4M subscriber households and 32.0M connected devices</a:t>
            </a:r>
          </a:p>
          <a:p>
            <a:pPr lvl="1" defTabSz="342900">
              <a:lnSpc>
                <a:spcPct val="100000"/>
              </a:lnSpc>
              <a:spcBef>
                <a:spcPct val="20000"/>
              </a:spcBef>
              <a:buClr>
                <a:srgbClr val="E6000F"/>
              </a:buClr>
              <a:buSzPct val="135000"/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Operates over IP enabled networks (</a:t>
            </a:r>
            <a:r>
              <a:rPr lang="en-US" sz="1100" dirty="0" err="1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xDSL</a:t>
            </a: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, FTTP/FTTN, etc</a:t>
            </a:r>
            <a:r>
              <a:rPr lang="en-US" sz="11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.)</a:t>
            </a:r>
            <a:endParaRPr lang="en-US" sz="1100" dirty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  <a:p>
            <a:pPr>
              <a:buClr>
                <a:srgbClr val="E6000F"/>
              </a:buClr>
              <a:buSzPct val="135000"/>
              <a:defRPr/>
            </a:pPr>
            <a:r>
              <a:rPr lang="en-US" sz="1100" b="1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Core Product Features</a:t>
            </a:r>
          </a:p>
          <a:p>
            <a:pPr lvl="1"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Secure delivery of SD (standard definition), HD (high definition) and 4K/UHD (ultra high definition)</a:t>
            </a:r>
          </a:p>
          <a:p>
            <a:pPr lvl="1"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Superior HD, SD, UHD picture quality</a:t>
            </a:r>
          </a:p>
          <a:p>
            <a:pPr lvl="1">
              <a:defRPr/>
            </a:pPr>
            <a:r>
              <a:rPr lang="en-US" sz="1100" dirty="0" err="1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WiFi</a:t>
            </a: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 enabled set top boxes allowing customers to place TVs wherever they want in their home</a:t>
            </a:r>
          </a:p>
          <a:p>
            <a:pPr lvl="1"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Live TV broadcast with instant channel change allowing super-fast navigation through our interactive programming guide</a:t>
            </a:r>
          </a:p>
          <a:p>
            <a:pPr lvl="1"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Video on demand library</a:t>
            </a:r>
          </a:p>
          <a:p>
            <a:pPr lvl="1"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Total Home DVR records up to six shows at once and lets customers pause, rewind and play back live TV and store over </a:t>
            </a:r>
            <a:r>
              <a:rPr lang="en-US" sz="11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370 </a:t>
            </a: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hours of HD programming (we provide up to 1 Terabyte of on premise storage)</a:t>
            </a:r>
          </a:p>
          <a:p>
            <a:pPr lvl="1"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Next Generation EPG (Electronic Program Guide) and enhanced search functionality with rich, new poster-art driven experience that allows consumers to easily discover and consume content on their terms</a:t>
            </a:r>
          </a:p>
          <a:p>
            <a:pPr lvl="1"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Integrated interactive applications include Social TV (access to Twitter and Facebook), Weather, Interactive Workout, Home Shopping Network and interactive games</a:t>
            </a:r>
            <a:r>
              <a:rPr lang="en-US" sz="11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"/>
              </a:rPr>
              <a:t>.</a:t>
            </a:r>
            <a:endParaRPr lang="en-US" sz="1100" dirty="0">
              <a:solidFill>
                <a:srgbClr val="000000">
                  <a:lumMod val="65000"/>
                  <a:lumOff val="35000"/>
                </a:srgbClr>
              </a:solidFill>
              <a:ea typeface="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12E48E31-7654-8A40-AE49-C63AC414FE82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5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660" y="-13509"/>
            <a:ext cx="619244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"/>
              </a:rPr>
              <a:t>Vantage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"/>
              </a:rPr>
              <a:t>TV Overview</a:t>
            </a: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615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3BC1CD"/>
              </a:gs>
              <a:gs pos="100000">
                <a:srgbClr val="1B636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CE4B6447-0E63-ED4E-8F04-6AE43C6258D8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6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660" y="-1"/>
            <a:ext cx="6192440" cy="843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75" normalizeH="0" baseline="0" noProof="0" dirty="0" smtClean="0">
                <a:ln>
                  <a:noFill/>
                </a:ln>
                <a:solidFill>
                  <a:srgbClr val="3BC1CD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Equipment</a:t>
            </a: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rgbClr val="3BC1CD"/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24" t="1544" r="3947"/>
          <a:stretch/>
        </p:blipFill>
        <p:spPr>
          <a:xfrm>
            <a:off x="500061" y="928681"/>
            <a:ext cx="5819172" cy="3474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15" y="621503"/>
            <a:ext cx="465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"/>
                <a:cs typeface="Arial"/>
              </a:rPr>
              <a:t>One DVR, one experience, any receiver.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7F7F7F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AF9EAF29-4229-B442-8260-4DFA0637CD30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7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2660" y="-1"/>
            <a:ext cx="6192440" cy="843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chemeClr val="accent6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"/>
              </a:rPr>
              <a:t>Vantage TV Experiences</a:t>
            </a: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594" y="679838"/>
            <a:ext cx="1617657" cy="2568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wrap="none" lIns="71486" tIns="35742" rIns="71486" bIns="35742">
            <a:spAutoFit/>
          </a:bodyPr>
          <a:lstStyle/>
          <a:p>
            <a:pPr algn="ctr">
              <a:defRPr/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Instant Channel Change</a:t>
            </a:r>
          </a:p>
        </p:txBody>
      </p:sp>
      <p:sp>
        <p:nvSpPr>
          <p:cNvPr id="8" name="Rectangle 7"/>
          <p:cNvSpPr/>
          <p:nvPr/>
        </p:nvSpPr>
        <p:spPr bwMode="auto">
          <a:xfrm rot="10800000" flipH="1" flipV="1">
            <a:off x="187021" y="936012"/>
            <a:ext cx="1496074" cy="4966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65000">
                <a:schemeClr val="tx2">
                  <a:lumMod val="60000"/>
                  <a:lumOff val="40000"/>
                  <a:alpha val="5000"/>
                </a:schemeClr>
              </a:gs>
            </a:gsLst>
            <a:lin ang="16200000" scaled="1"/>
            <a:tileRect/>
          </a:gradFill>
          <a:ln w="6350">
            <a:gradFill flip="none" rotWithShape="1">
              <a:gsLst>
                <a:gs pos="66000">
                  <a:schemeClr val="tx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 lIns="34290" tIns="68653" rIns="34290" bIns="34327"/>
          <a:lstStyle/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Change channels in the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blink</a:t>
            </a:r>
          </a:p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of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an eye (Live TV)</a:t>
            </a:r>
            <a:endParaRPr lang="en-US" sz="9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4" y="1352548"/>
            <a:ext cx="154894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6981" y="2418153"/>
            <a:ext cx="1266278" cy="2568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wrap="none" lIns="71486" tIns="35742" rIns="71486" bIns="35742">
            <a:spAutoFit/>
          </a:bodyPr>
          <a:lstStyle/>
          <a:p>
            <a:pPr algn="ctr">
              <a:defRPr/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Whole Home DVR</a:t>
            </a:r>
          </a:p>
        </p:txBody>
      </p:sp>
      <p:sp>
        <p:nvSpPr>
          <p:cNvPr id="17" name="Rectangle 16"/>
          <p:cNvSpPr/>
          <p:nvPr/>
        </p:nvSpPr>
        <p:spPr bwMode="auto">
          <a:xfrm rot="10800000" flipH="1" flipV="1">
            <a:off x="178337" y="2644677"/>
            <a:ext cx="1584788" cy="4966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65000">
                <a:schemeClr val="tx2">
                  <a:lumMod val="60000"/>
                  <a:lumOff val="40000"/>
                  <a:alpha val="5000"/>
                </a:schemeClr>
              </a:gs>
            </a:gsLst>
            <a:lin ang="16200000" scaled="1"/>
            <a:tileRect/>
          </a:gradFill>
          <a:ln w="6350">
            <a:gradFill flip="none" rotWithShape="1">
              <a:gsLst>
                <a:gs pos="66000">
                  <a:schemeClr val="tx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 lIns="34290" tIns="68653" rIns="34290" bIns="34327"/>
          <a:lstStyle/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Record on one DVR and watch on any TV in the house</a:t>
            </a:r>
            <a:endParaRPr lang="en-US" sz="9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40" y="3096579"/>
            <a:ext cx="1978533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90015" y="679838"/>
            <a:ext cx="768770" cy="2568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wrap="none" lIns="71486" tIns="35742" rIns="71486" bIns="35742">
            <a:spAutoFit/>
          </a:bodyPr>
          <a:lstStyle/>
          <a:p>
            <a:pPr algn="ctr">
              <a:defRPr/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Multiview</a:t>
            </a:r>
          </a:p>
        </p:txBody>
      </p:sp>
      <p:sp>
        <p:nvSpPr>
          <p:cNvPr id="20" name="Rectangle 19"/>
          <p:cNvSpPr/>
          <p:nvPr/>
        </p:nvSpPr>
        <p:spPr bwMode="auto">
          <a:xfrm rot="10800000" flipH="1" flipV="1">
            <a:off x="1894795" y="936010"/>
            <a:ext cx="1540752" cy="4966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65000">
                <a:schemeClr val="tx2">
                  <a:lumMod val="60000"/>
                  <a:lumOff val="40000"/>
                  <a:alpha val="5000"/>
                </a:schemeClr>
              </a:gs>
            </a:gsLst>
            <a:lin ang="16200000" scaled="1"/>
            <a:tileRect/>
          </a:gradFill>
          <a:ln w="6350">
            <a:gradFill flip="none" rotWithShape="1">
              <a:gsLst>
                <a:gs pos="66000">
                  <a:schemeClr val="tx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 lIns="34290" tIns="68653" rIns="34290" bIns="34327"/>
          <a:lstStyle/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See up to six different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screens</a:t>
            </a:r>
          </a:p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at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one time on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your</a:t>
            </a:r>
          </a:p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television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90" y="1400164"/>
            <a:ext cx="1414079" cy="8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213312" y="2419338"/>
            <a:ext cx="921825" cy="2568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wrap="none" lIns="71486" tIns="35742" rIns="71486" bIns="35742">
            <a:spAutoFit/>
          </a:bodyPr>
          <a:lstStyle/>
          <a:p>
            <a:pPr algn="ctr">
              <a:defRPr/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Visual Guide</a:t>
            </a:r>
          </a:p>
        </p:txBody>
      </p:sp>
      <p:sp>
        <p:nvSpPr>
          <p:cNvPr id="23" name="Rectangle 22"/>
          <p:cNvSpPr/>
          <p:nvPr/>
        </p:nvSpPr>
        <p:spPr bwMode="auto">
          <a:xfrm rot="10800000" flipH="1" flipV="1">
            <a:off x="1945341" y="2644678"/>
            <a:ext cx="1447050" cy="34662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65000">
                <a:schemeClr val="tx2">
                  <a:lumMod val="60000"/>
                  <a:lumOff val="40000"/>
                  <a:alpha val="5000"/>
                </a:schemeClr>
              </a:gs>
            </a:gsLst>
            <a:lin ang="16200000" scaled="1"/>
            <a:tileRect/>
          </a:gradFill>
          <a:ln w="6350">
            <a:gradFill flip="none" rotWithShape="1">
              <a:gsLst>
                <a:gs pos="66000">
                  <a:schemeClr val="tx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 lIns="34290" tIns="68653" rIns="34290" bIns="34327"/>
          <a:lstStyle/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Unique and Intuitive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22" y="3095617"/>
            <a:ext cx="1549186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733962" y="677455"/>
            <a:ext cx="1266470" cy="2568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wrap="none" lIns="71486" tIns="35742" rIns="71486" bIns="35742">
            <a:spAutoFit/>
          </a:bodyPr>
          <a:lstStyle/>
          <a:p>
            <a:pPr algn="ctr">
              <a:defRPr/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Video on Demand</a:t>
            </a:r>
          </a:p>
        </p:txBody>
      </p:sp>
      <p:sp>
        <p:nvSpPr>
          <p:cNvPr id="26" name="Rectangle 25"/>
          <p:cNvSpPr/>
          <p:nvPr/>
        </p:nvSpPr>
        <p:spPr bwMode="auto">
          <a:xfrm rot="10800000" flipH="1" flipV="1">
            <a:off x="3647077" y="936010"/>
            <a:ext cx="1415208" cy="4966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65000">
                <a:schemeClr val="tx2">
                  <a:lumMod val="60000"/>
                  <a:lumOff val="40000"/>
                  <a:alpha val="5000"/>
                </a:schemeClr>
              </a:gs>
            </a:gsLst>
            <a:lin ang="16200000" scaled="1"/>
            <a:tileRect/>
          </a:gradFill>
          <a:ln w="6350">
            <a:gradFill flip="none" rotWithShape="1">
              <a:gsLst>
                <a:gs pos="66000">
                  <a:schemeClr val="tx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 lIns="34290" tIns="68653" rIns="34290" bIns="34327"/>
          <a:lstStyle/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Find movies and videos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to</a:t>
            </a:r>
          </a:p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watch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– right now</a:t>
            </a:r>
            <a:endParaRPr lang="en-US" sz="9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27" name="Picture 66" descr="C:\Users\Hilary\Desktop\7_VODstorefront_TVprogram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12" y="1351354"/>
            <a:ext cx="161267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677225" y="2419342"/>
            <a:ext cx="1407343" cy="2568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wrap="none" lIns="71486" tIns="35742" rIns="71486" bIns="35742">
            <a:spAutoFit/>
          </a:bodyPr>
          <a:lstStyle/>
          <a:p>
            <a:pPr algn="ctr">
              <a:defRPr/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Companion Services</a:t>
            </a:r>
          </a:p>
        </p:txBody>
      </p:sp>
      <p:sp>
        <p:nvSpPr>
          <p:cNvPr id="29" name="Rectangle 28"/>
          <p:cNvSpPr/>
          <p:nvPr/>
        </p:nvSpPr>
        <p:spPr bwMode="auto">
          <a:xfrm rot="10800000" flipH="1" flipV="1">
            <a:off x="3651905" y="2644676"/>
            <a:ext cx="1479825" cy="4966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65000">
                <a:schemeClr val="tx2">
                  <a:lumMod val="60000"/>
                  <a:lumOff val="40000"/>
                  <a:alpha val="5000"/>
                </a:schemeClr>
              </a:gs>
            </a:gsLst>
            <a:lin ang="16200000" scaled="1"/>
            <a:tileRect/>
          </a:gradFill>
          <a:ln w="6350">
            <a:gradFill flip="none" rotWithShape="1">
              <a:gsLst>
                <a:gs pos="66000">
                  <a:schemeClr val="tx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 lIns="34290" tIns="68653" rIns="34290" bIns="34327"/>
          <a:lstStyle/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Program your DVR from your PC, smartphone or tablet</a:t>
            </a:r>
            <a:endParaRPr lang="en-US" sz="9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1" charset="-128"/>
              <a:cs typeface="Arial" pitchFamily="34" charset="0"/>
            </a:endParaRPr>
          </a:p>
        </p:txBody>
      </p:sp>
      <p:grpSp>
        <p:nvGrpSpPr>
          <p:cNvPr id="30" name="Group 83"/>
          <p:cNvGrpSpPr>
            <a:grpSpLocks noChangeAspect="1"/>
          </p:cNvGrpSpPr>
          <p:nvPr/>
        </p:nvGrpSpPr>
        <p:grpSpPr bwMode="auto">
          <a:xfrm>
            <a:off x="3650178" y="3280166"/>
            <a:ext cx="1551897" cy="548640"/>
            <a:chOff x="8762318" y="5433704"/>
            <a:chExt cx="2434423" cy="859771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2318" y="5503278"/>
              <a:ext cx="920166" cy="720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807" y="5433704"/>
              <a:ext cx="1346552" cy="859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86" descr="C:\Users\Hilary\Desktop\New folder\WindowsPhoneOnDemand_Phone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744" y="5558607"/>
              <a:ext cx="309997" cy="60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5111577" y="677734"/>
            <a:ext cx="1610346" cy="2568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wrap="none" lIns="71486" tIns="35742" rIns="71486" bIns="35742">
            <a:spAutoFit/>
          </a:bodyPr>
          <a:lstStyle/>
          <a:p>
            <a:pPr algn="ctr">
              <a:defRPr/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Interactive Applications</a:t>
            </a:r>
          </a:p>
        </p:txBody>
      </p:sp>
      <p:sp>
        <p:nvSpPr>
          <p:cNvPr id="35" name="Rectangle 34"/>
          <p:cNvSpPr/>
          <p:nvPr/>
        </p:nvSpPr>
        <p:spPr bwMode="auto">
          <a:xfrm rot="10800000" flipH="1" flipV="1">
            <a:off x="5286690" y="934636"/>
            <a:ext cx="1265280" cy="4966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65000">
                <a:schemeClr val="tx2">
                  <a:lumMod val="60000"/>
                  <a:lumOff val="40000"/>
                  <a:alpha val="5000"/>
                </a:schemeClr>
              </a:gs>
            </a:gsLst>
            <a:lin ang="16200000" scaled="1"/>
            <a:tileRect/>
          </a:gradFill>
          <a:ln w="6350">
            <a:gradFill flip="none" rotWithShape="1">
              <a:gsLst>
                <a:gs pos="66000">
                  <a:schemeClr val="tx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 lIns="34290" tIns="68653" rIns="34290" bIns="34327"/>
          <a:lstStyle/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Blending Broadcast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and</a:t>
            </a:r>
          </a:p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Internet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content</a:t>
            </a:r>
            <a:endParaRPr lang="en-US" sz="9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36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63" y="1352328"/>
            <a:ext cx="155003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458770" y="2417735"/>
            <a:ext cx="941188" cy="25684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wrap="none" lIns="71486" tIns="35742" rIns="71486" bIns="35742">
            <a:spAutoFit/>
          </a:bodyPr>
          <a:lstStyle/>
          <a:p>
            <a:pPr algn="ctr">
              <a:defRPr/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Wireless STB</a:t>
            </a:r>
          </a:p>
        </p:txBody>
      </p:sp>
      <p:sp>
        <p:nvSpPr>
          <p:cNvPr id="38" name="Rectangle 37"/>
          <p:cNvSpPr/>
          <p:nvPr/>
        </p:nvSpPr>
        <p:spPr bwMode="auto">
          <a:xfrm rot="10800000" flipH="1" flipV="1">
            <a:off x="5344915" y="2641915"/>
            <a:ext cx="1257483" cy="4966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65000">
                <a:schemeClr val="tx2">
                  <a:lumMod val="60000"/>
                  <a:lumOff val="40000"/>
                  <a:alpha val="5000"/>
                </a:schemeClr>
              </a:gs>
            </a:gsLst>
            <a:lin ang="16200000" scaled="1"/>
            <a:tileRect/>
          </a:gradFill>
          <a:ln w="6350">
            <a:gradFill flip="none" rotWithShape="1">
              <a:gsLst>
                <a:gs pos="66000">
                  <a:schemeClr val="tx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 lIns="34290" tIns="68653" rIns="34290" bIns="34327"/>
          <a:lstStyle/>
          <a:p>
            <a:pPr indent="-321761" algn="ctr">
              <a:lnSpc>
                <a:spcPct val="80000"/>
              </a:lnSpc>
              <a:buClr>
                <a:srgbClr val="F9D349"/>
              </a:buClr>
              <a:buSzPct val="100000"/>
              <a:tabLst>
                <a:tab pos="318782" algn="l"/>
              </a:tabLs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1" charset="-128"/>
                <a:cs typeface="Arial" pitchFamily="34" charset="0"/>
              </a:rPr>
              <a:t>Freedom to watch your TV anywhere</a:t>
            </a:r>
            <a:endParaRPr lang="en-US" sz="9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3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06" y="3103376"/>
            <a:ext cx="518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18611" r="4897" b="19158"/>
          <a:stretch/>
        </p:blipFill>
        <p:spPr bwMode="auto">
          <a:xfrm>
            <a:off x="5293514" y="3579018"/>
            <a:ext cx="1393031" cy="37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D4311C"/>
              </a:gs>
              <a:gs pos="100000">
                <a:srgbClr val="6A180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DAAAC79E-F377-4B42-A29A-B3878356B86A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8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70285" y="0"/>
            <a:ext cx="619244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rgbClr val="E71B55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75" normalizeH="0" baseline="0" noProof="0" dirty="0" smtClean="0">
                <a:ln>
                  <a:noFill/>
                </a:ln>
                <a:solidFill>
                  <a:srgbClr val="E71B55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New Visual Guides</a:t>
            </a: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rgbClr val="E71B55"/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6" y="1019972"/>
            <a:ext cx="6295985" cy="3566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795" y="592930"/>
            <a:ext cx="6343929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 more with a visual, full screen guide.  Easy access to what is on now, just missed and on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next. 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User Experience with rich visual and at-a-glance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layout.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597399"/>
            <a:ext cx="6858001" cy="560211"/>
          </a:xfrm>
          <a:prstGeom prst="rect">
            <a:avLst/>
          </a:prstGeom>
          <a:gradFill flip="none" rotWithShape="1">
            <a:gsLst>
              <a:gs pos="0">
                <a:srgbClr val="3BC1CD"/>
              </a:gs>
              <a:gs pos="100000">
                <a:srgbClr val="1B636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5876812" y="4725200"/>
            <a:ext cx="743063" cy="30460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097" y="4740186"/>
            <a:ext cx="199418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CE4B6447-0E63-ED4E-8F04-6AE43C6258D8}" type="slidenum">
              <a:rPr lang="en-US" sz="1000" smtClean="0">
                <a:latin typeface="Arial" charset="0"/>
                <a:ea typeface="Arial" charset="0"/>
                <a:cs typeface="Arial" charset="0"/>
              </a:rPr>
              <a:pPr/>
              <a:t>9</a:t>
            </a:fld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660" y="-1"/>
            <a:ext cx="6192440" cy="843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spc="75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3BC1CD"/>
                </a:solidFill>
                <a:ea typeface=""/>
              </a:rPr>
              <a:t>Channel Peeks</a:t>
            </a:r>
            <a:endParaRPr kumimoji="0" lang="en-US" b="0" i="0" u="none" strike="noStrike" kern="1200" cap="none" spc="75" normalizeH="0" baseline="0" noProof="0" dirty="0">
              <a:ln>
                <a:noFill/>
              </a:ln>
              <a:solidFill>
                <a:srgbClr val="3BC1CD"/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0" y="600072"/>
            <a:ext cx="6148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browsing &amp; uninterrupted viewing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way to preview other currently airing programs, PPV, SVOD.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easier to find and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content.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/>
          <a:stretch/>
        </p:blipFill>
        <p:spPr>
          <a:xfrm>
            <a:off x="394596" y="1193753"/>
            <a:ext cx="2903805" cy="1645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" y="2895801"/>
            <a:ext cx="2926082" cy="1645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37" y="1199574"/>
            <a:ext cx="2926448" cy="1645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6697" y="2899294"/>
            <a:ext cx="2948895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766</Words>
  <Application>Microsoft Office PowerPoint</Application>
  <PresentationFormat>Custom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this means to your community…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Luciano</dc:creator>
  <cp:lastModifiedBy>Linda Zappala</cp:lastModifiedBy>
  <cp:revision>142</cp:revision>
  <dcterms:created xsi:type="dcterms:W3CDTF">2016-01-29T15:54:48Z</dcterms:created>
  <dcterms:modified xsi:type="dcterms:W3CDTF">2018-07-11T14:21:28Z</dcterms:modified>
</cp:coreProperties>
</file>