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59" d="100"/>
          <a:sy n="59" d="100"/>
        </p:scale>
        <p:origin x="1435" y="8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7027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>
            <a:spLocks noGrp="1"/>
          </p:cNvSpPr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Image"/>
          <p:cNvSpPr>
            <a:spLocks noGrp="1"/>
          </p:cNvSpPr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Image"/>
          <p:cNvSpPr>
            <a:spLocks noGrp="1"/>
          </p:cNvSpPr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3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14" name="Image"/>
          <p:cNvSpPr>
            <a:spLocks noGrp="1"/>
          </p:cNvSpPr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>
            <a:spLocks noGrp="1"/>
          </p:cNvSpPr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>
            <a:spLocks noGrp="1"/>
          </p:cNvSpPr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897" y="9258299"/>
            <a:ext cx="35204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mart meter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 </a:t>
            </a:r>
            <a:r>
              <a:rPr dirty="0" smtClean="0"/>
              <a:t>Smart </a:t>
            </a:r>
            <a:r>
              <a:rPr dirty="0"/>
              <a:t>meters</a:t>
            </a:r>
          </a:p>
        </p:txBody>
      </p:sp>
      <p:sp>
        <p:nvSpPr>
          <p:cNvPr id="140" name="The dangers of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   </a:t>
            </a:r>
            <a:r>
              <a:rPr dirty="0" smtClean="0"/>
              <a:t>The </a:t>
            </a:r>
            <a:r>
              <a:rPr dirty="0"/>
              <a:t>dangers of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frequency.jpg" descr="frequency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21543" b="2154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9" name="Example of misleading char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26466">
              <a:defRPr sz="4526" spc="724"/>
            </a:lvl1pPr>
          </a:lstStyle>
          <a:p>
            <a:r>
              <a:t>Example of misleading chart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ell Phones and other devices vs smart met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3825" spc="612"/>
            </a:lvl1pPr>
          </a:lstStyle>
          <a:p>
            <a:r>
              <a:t>Cell Phones and other devices vs smart meters</a:t>
            </a:r>
          </a:p>
        </p:txBody>
      </p:sp>
      <p:sp>
        <p:nvSpPr>
          <p:cNvPr id="172" name="Cell phones and other devices can be turned off and are used intermittentl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Cell phones and other devices can be turned off and are used intermittently</a:t>
            </a:r>
          </a:p>
          <a:p>
            <a:r>
              <a:t>Smart meters emit Radio Frequency Radiation (RF) 24 hours a day and can NOT be turned off</a:t>
            </a:r>
          </a:p>
          <a:p>
            <a:r>
              <a:t>Smart Meters send spikes or blasts of RFs up to 190,000 times per day</a:t>
            </a:r>
          </a:p>
          <a:p>
            <a:r>
              <a:t>These peaks are usually averaged over 30 minutes, hiding the peak energy levels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–Dr. David carpenter, MD, public health physician"/>
          <p:cNvSpPr txBox="1">
            <a:spLocks noGrp="1"/>
          </p:cNvSpPr>
          <p:nvPr>
            <p:ph type="body" idx="13"/>
          </p:nvPr>
        </p:nvSpPr>
        <p:spPr>
          <a:xfrm>
            <a:off x="1270000" y="2743200"/>
            <a:ext cx="10464800" cy="939800"/>
          </a:xfrm>
          <a:prstGeom prst="rect">
            <a:avLst/>
          </a:prstGeom>
        </p:spPr>
        <p:txBody>
          <a:bodyPr/>
          <a:lstStyle/>
          <a:p>
            <a:r>
              <a:t>–Dr. David carpenter, MD, public health physician</a:t>
            </a:r>
          </a:p>
        </p:txBody>
      </p:sp>
      <p:sp>
        <p:nvSpPr>
          <p:cNvPr id="175" name="“There is no evidence smart meters are safe. Evidence from radio frequency exposure shows an increased risk of cancer, damage to the nervous system, and adverse reproductive effects.“"/>
          <p:cNvSpPr txBox="1">
            <a:spLocks noGrp="1"/>
          </p:cNvSpPr>
          <p:nvPr>
            <p:ph type="body" idx="14"/>
          </p:nvPr>
        </p:nvSpPr>
        <p:spPr>
          <a:xfrm>
            <a:off x="1260475" y="209550"/>
            <a:ext cx="10464800" cy="2590801"/>
          </a:xfrm>
          <a:prstGeom prst="rect">
            <a:avLst/>
          </a:prstGeom>
        </p:spPr>
        <p:txBody>
          <a:bodyPr/>
          <a:lstStyle/>
          <a:p>
            <a:r>
              <a:t>“There is no evidence smart meters are safe. Evidence from radio frequency exposure shows an increased risk of cancer, damage to the nervous system, and adverse reproductive effects.“</a:t>
            </a:r>
          </a:p>
        </p:txBody>
      </p:sp>
      <p:pic>
        <p:nvPicPr>
          <p:cNvPr id="176" name="Unknown-3.jpeg" descr="Unknown-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7021" y="3924577"/>
            <a:ext cx="9841508" cy="55112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mart-meter-cause.png" descr="smart-meter-caus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612" r="1612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aniel hirsch. Nuclear physicist, usCS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Daniel hirsch. Nuclear physicist, usCS </a:t>
            </a:r>
          </a:p>
        </p:txBody>
      </p:sp>
      <p:sp>
        <p:nvSpPr>
          <p:cNvPr id="181" name="“Comparing smart meters to cell phones with an apples to apples comparison, smart meters emit 100 times more full body radiation than cell phones"/>
          <p:cNvSpPr txBox="1">
            <a:spLocks noGrp="1"/>
          </p:cNvSpPr>
          <p:nvPr>
            <p:ph type="body" idx="14"/>
          </p:nvPr>
        </p:nvSpPr>
        <p:spPr>
          <a:xfrm>
            <a:off x="1270000" y="412750"/>
            <a:ext cx="10464800" cy="2590801"/>
          </a:xfrm>
          <a:prstGeom prst="rect">
            <a:avLst/>
          </a:prstGeom>
        </p:spPr>
        <p:txBody>
          <a:bodyPr/>
          <a:lstStyle/>
          <a:p>
            <a:r>
              <a:t>“Comparing smart meters to cell phones with an apples to apples comparison, smart meters emit 100 times more full body radiation than cell phones</a:t>
            </a:r>
          </a:p>
        </p:txBody>
      </p:sp>
      <p:pic>
        <p:nvPicPr>
          <p:cNvPr id="182" name="Unknown-1.jpeg" descr="Unknown-1.jpeg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/>
          </a:blip>
          <a:srcRect t="18514" b="18514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CC Guidelines offer no protection from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3825" spc="612"/>
            </a:lvl1pPr>
          </a:lstStyle>
          <a:p>
            <a:r>
              <a:rPr dirty="0"/>
              <a:t>FCC Guidelines offer no protection </a:t>
            </a:r>
            <a:r>
              <a:rPr dirty="0" smtClean="0"/>
              <a:t>f</a:t>
            </a:r>
            <a:r>
              <a:rPr lang="en-US" dirty="0" smtClean="0"/>
              <a:t>or</a:t>
            </a:r>
            <a:r>
              <a:rPr dirty="0" smtClean="0"/>
              <a:t>:</a:t>
            </a:r>
            <a:endParaRPr dirty="0"/>
          </a:p>
        </p:txBody>
      </p:sp>
      <p:sp>
        <p:nvSpPr>
          <p:cNvPr id="189" name="Non thermal biological effec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People with pacemakers, deep brain stimulators or diabetes pumps</a:t>
            </a:r>
          </a:p>
          <a:p>
            <a:r>
              <a:rPr lang="en-US" dirty="0"/>
              <a:t>P</a:t>
            </a:r>
            <a:r>
              <a:rPr dirty="0" smtClean="0"/>
              <a:t>ulsed </a:t>
            </a:r>
            <a:r>
              <a:rPr dirty="0"/>
              <a:t>signal vs continuous wave</a:t>
            </a:r>
          </a:p>
          <a:p>
            <a:r>
              <a:rPr dirty="0"/>
              <a:t>The </a:t>
            </a:r>
            <a:r>
              <a:rPr dirty="0" smtClean="0"/>
              <a:t>P</a:t>
            </a:r>
            <a:r>
              <a:rPr lang="en-US" dirty="0" smtClean="0"/>
              <a:t>eak</a:t>
            </a:r>
            <a:r>
              <a:rPr dirty="0" smtClean="0"/>
              <a:t> E</a:t>
            </a:r>
            <a:r>
              <a:rPr lang="en-US" dirty="0" smtClean="0"/>
              <a:t>nergy</a:t>
            </a:r>
            <a:r>
              <a:rPr dirty="0" smtClean="0"/>
              <a:t> L</a:t>
            </a:r>
            <a:r>
              <a:rPr lang="en-US" dirty="0" smtClean="0"/>
              <a:t>evel</a:t>
            </a:r>
            <a:r>
              <a:rPr dirty="0" smtClean="0"/>
              <a:t> </a:t>
            </a:r>
            <a:r>
              <a:rPr dirty="0"/>
              <a:t>of pulses</a:t>
            </a:r>
          </a:p>
          <a:p>
            <a:r>
              <a:rPr dirty="0"/>
              <a:t>Cumulative exposure from all sources</a:t>
            </a:r>
          </a:p>
          <a:p>
            <a:r>
              <a:rPr lang="en-US" dirty="0" smtClean="0"/>
              <a:t>C</a:t>
            </a:r>
            <a:r>
              <a:rPr dirty="0" smtClean="0"/>
              <a:t>hildren</a:t>
            </a:r>
            <a:r>
              <a:rPr dirty="0"/>
              <a:t>, elderly, or pregnant </a:t>
            </a:r>
            <a:r>
              <a:rPr dirty="0" smtClean="0"/>
              <a:t>women</a:t>
            </a: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–Journal of microscopy and ultrastructur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–Journal of microscopy and ultrastructure</a:t>
            </a:r>
          </a:p>
        </p:txBody>
      </p:sp>
      <p:sp>
        <p:nvSpPr>
          <p:cNvPr id="192" name="“Children and fetuses most at risk from wireless devices because their brain tissues are more absorbent, their skulls are thinner and their relative size is smaller”"/>
          <p:cNvSpPr txBox="1">
            <a:spLocks noGrp="1"/>
          </p:cNvSpPr>
          <p:nvPr>
            <p:ph type="body" idx="14"/>
          </p:nvPr>
        </p:nvSpPr>
        <p:spPr>
          <a:xfrm>
            <a:off x="1270000" y="406400"/>
            <a:ext cx="10464800" cy="2590801"/>
          </a:xfrm>
          <a:prstGeom prst="rect">
            <a:avLst/>
          </a:prstGeom>
        </p:spPr>
        <p:txBody>
          <a:bodyPr/>
          <a:lstStyle/>
          <a:p>
            <a:r>
              <a:t>“Children and fetuses most at risk from wireless devices because their brain tissues are more absorbent, their skulls are thinner and their relative size is smaller” </a:t>
            </a:r>
          </a:p>
        </p:txBody>
      </p:sp>
      <p:pic>
        <p:nvPicPr>
          <p:cNvPr id="193" name="Unknown.jpeg" descr="Unknown.jpeg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/>
          </a:blip>
          <a:srcRect t="30346" b="30346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Unknown.jpeg" descr="Unknown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790" r="379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96" name="Smart Meter Fire hazar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5146" spc="823"/>
            </a:lvl1pPr>
          </a:lstStyle>
          <a:p>
            <a:r>
              <a:t>Smart Meter Fire hazards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s.jpeg" descr="images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8955" r="18955"/>
          <a:stretch>
            <a:fillRect/>
          </a:stretch>
        </p:blipFill>
        <p:spPr>
          <a:xfrm>
            <a:off x="5982114" y="-390215"/>
            <a:ext cx="7022686" cy="10534030"/>
          </a:xfrm>
          <a:prstGeom prst="rect">
            <a:avLst/>
          </a:prstGeom>
        </p:spPr>
      </p:pic>
      <p:sp>
        <p:nvSpPr>
          <p:cNvPr id="199" name="Smart meters linked to fir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3825" spc="612"/>
            </a:lvl1pPr>
          </a:lstStyle>
          <a:p>
            <a:r>
              <a:rPr dirty="0"/>
              <a:t>Smart meters linked to </a:t>
            </a:r>
            <a:r>
              <a:rPr lang="en-US" dirty="0" smtClean="0"/>
              <a:t>HOUSE </a:t>
            </a:r>
            <a:r>
              <a:rPr dirty="0" smtClean="0"/>
              <a:t>fires</a:t>
            </a:r>
            <a:endParaRPr dirty="0"/>
          </a:p>
        </p:txBody>
      </p:sp>
      <p:sp>
        <p:nvSpPr>
          <p:cNvPr id="200" name="Smart Meters are not UL approved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58267" indent="-358267" defTabSz="531622">
              <a:spcBef>
                <a:spcPts val="2900"/>
              </a:spcBef>
              <a:defRPr sz="2730"/>
            </a:pPr>
            <a:r>
              <a:rPr dirty="0" smtClean="0"/>
              <a:t>Smart </a:t>
            </a:r>
            <a:r>
              <a:rPr dirty="0"/>
              <a:t>Meters are not installed by licensed electricians</a:t>
            </a:r>
          </a:p>
          <a:p>
            <a:pPr marL="358267" indent="-358267" defTabSz="531622">
              <a:spcBef>
                <a:spcPts val="2900"/>
              </a:spcBef>
              <a:defRPr sz="2730"/>
            </a:pPr>
            <a:r>
              <a:rPr dirty="0"/>
              <a:t>NY State Senator David Carlucci says his office has received several calls stating fires were started </a:t>
            </a:r>
            <a:r>
              <a:rPr lang="en-US" dirty="0" smtClean="0"/>
              <a:t>after</a:t>
            </a:r>
            <a:r>
              <a:rPr dirty="0" smtClean="0"/>
              <a:t> </a:t>
            </a:r>
            <a:r>
              <a:rPr dirty="0"/>
              <a:t>Smart Meters were installed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creen Shot 2018-10-05 at 2.29.50 PM.png" descr="Screen Shot 2018-10-05 at 2.29.50 PM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8965" b="896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03" name="O&amp;R consumers must pay monthly $15 fee to opt o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368045">
              <a:defRPr sz="3906" spc="624"/>
            </a:lvl1pPr>
          </a:lstStyle>
          <a:p>
            <a:r>
              <a:rPr dirty="0"/>
              <a:t>O&amp;R </a:t>
            </a:r>
            <a:r>
              <a:rPr lang="en-US" dirty="0" smtClean="0"/>
              <a:t>Customers</a:t>
            </a:r>
            <a:r>
              <a:rPr dirty="0" smtClean="0"/>
              <a:t> </a:t>
            </a:r>
            <a:r>
              <a:rPr dirty="0"/>
              <a:t>must pay monthly $15 fee to opt out</a:t>
            </a:r>
          </a:p>
        </p:txBody>
      </p:sp>
      <p:sp>
        <p:nvSpPr>
          <p:cNvPr id="204" name="To protect your health and safety: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2328" spc="372"/>
            </a:lvl1pPr>
          </a:lstStyle>
          <a:p>
            <a:r>
              <a:t>To protect your health and safety: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s.jpeg" descr="images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7021" r="702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3" name="O&amp;R currently changing out analog meters to smart meters in orange county, n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274574">
              <a:defRPr sz="2914" spc="466"/>
            </a:lvl1pPr>
          </a:lstStyle>
          <a:p>
            <a:r>
              <a:rPr lang="en-US" sz="2800" cap="none" dirty="0" smtClean="0"/>
              <a:t>O&amp;R currently changing out analog meters to Smart Meters in Orange </a:t>
            </a:r>
            <a:r>
              <a:rPr lang="en-US" sz="2800" cap="none" dirty="0"/>
              <a:t>C</a:t>
            </a:r>
            <a:r>
              <a:rPr lang="en-US" sz="2800" cap="none" dirty="0" smtClean="0"/>
              <a:t>ounty, NY</a:t>
            </a:r>
            <a:br>
              <a:rPr lang="en-US" sz="2800" cap="none" dirty="0" smtClean="0"/>
            </a:br>
            <a:r>
              <a:rPr lang="en-US" sz="2800" cap="none" dirty="0" smtClean="0"/>
              <a:t>  </a:t>
            </a:r>
            <a:endParaRPr lang="en-US" sz="2800" cap="non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Unknown.jpeg" descr="Unknown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3885" b="1388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07" name="paying the cigarette companies a monthly fee not to smok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8045">
              <a:defRPr sz="3906" spc="624"/>
            </a:lvl1pPr>
          </a:lstStyle>
          <a:p>
            <a:r>
              <a:t>paying the cigarette companies a monthly fee not to smoke</a:t>
            </a:r>
          </a:p>
        </p:txBody>
      </p:sp>
      <p:sp>
        <p:nvSpPr>
          <p:cNvPr id="208" name="Paying a smart meter opt out fee is like: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2328" spc="372"/>
            </a:lvl1pPr>
          </a:lstStyle>
          <a:p>
            <a:r>
              <a:t>Paying a smart meter opt out fee is like: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NY county and local governments passing the right of customers to retain analog meters without opt out fe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7152">
              <a:defRPr sz="2520" spc="403"/>
            </a:lvl1pPr>
          </a:lstStyle>
          <a:p>
            <a:r>
              <a:t>NY county and local governments passing the right of customers to retain analog meters without opt out fees</a:t>
            </a:r>
          </a:p>
        </p:txBody>
      </p:sp>
      <p:sp>
        <p:nvSpPr>
          <p:cNvPr id="211" name="Ulster County Legislature…"/>
          <p:cNvSpPr txBox="1">
            <a:spLocks noGrp="1"/>
          </p:cNvSpPr>
          <p:nvPr>
            <p:ph type="body" idx="1"/>
          </p:nvPr>
        </p:nvSpPr>
        <p:spPr>
          <a:xfrm>
            <a:off x="660400" y="202565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Ulster County Legislature</a:t>
            </a:r>
          </a:p>
          <a:p>
            <a:r>
              <a:t>Duchess County Legislature</a:t>
            </a:r>
          </a:p>
          <a:p>
            <a:r>
              <a:t>Town of Woodstock</a:t>
            </a:r>
          </a:p>
          <a:p>
            <a:r>
              <a:t>Town of Olive </a:t>
            </a:r>
          </a:p>
          <a:p>
            <a:r>
              <a:t>Town of Gardiner</a:t>
            </a:r>
          </a:p>
          <a:p>
            <a:r>
              <a:t>City of Kingston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Unknown.jpeg" descr="Unknown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5032" r="2503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14" name="Requested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Requested</a:t>
            </a:r>
          </a:p>
          <a:p>
            <a:r>
              <a:t>Resolution</a:t>
            </a:r>
          </a:p>
        </p:txBody>
      </p:sp>
      <p:sp>
        <p:nvSpPr>
          <p:cNvPr id="215" name="Support the right of all utility customers to opt-out of smart meters without paying an “opt out fee”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Support the right of all utility customers to opt-out of smart meters without paying an “opt out fee”</a:t>
            </a:r>
          </a:p>
          <a:p>
            <a:r>
              <a:t>Support the right of opt-out customers to keep or get back their analog meter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What are smart meter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are smart meters?</a:t>
            </a:r>
          </a:p>
        </p:txBody>
      </p:sp>
      <p:sp>
        <p:nvSpPr>
          <p:cNvPr id="146" name="Smart Meters are wireless devices that emit Radio Frequency (RF) radiation while sending data to the utility company…"/>
          <p:cNvSpPr txBox="1">
            <a:spLocks noGrp="1"/>
          </p:cNvSpPr>
          <p:nvPr>
            <p:ph type="body" idx="1"/>
          </p:nvPr>
        </p:nvSpPr>
        <p:spPr>
          <a:xfrm>
            <a:off x="660400" y="202565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Smart Meters are wireless devices that emit Radio Frequency (RF) radiation while sending data to the utility company </a:t>
            </a:r>
          </a:p>
          <a:p>
            <a:r>
              <a:t>Each meter talks to other Smart Meters in the neighborhood forming a mesh that sends usage data to relays on telephone poles creating Electro Magnetic Fields (EMFs)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Advantages of smart meters to Orange &amp; Rockla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3825" spc="612"/>
            </a:lvl1pPr>
          </a:lstStyle>
          <a:p>
            <a:r>
              <a:t>Advantages of smart meters to Orange &amp; Rockland</a:t>
            </a:r>
          </a:p>
        </p:txBody>
      </p:sp>
      <p:sp>
        <p:nvSpPr>
          <p:cNvPr id="149" name="Smart Meters allow utility companies to eliminate  meter reader jobs…"/>
          <p:cNvSpPr txBox="1">
            <a:spLocks noGrp="1"/>
          </p:cNvSpPr>
          <p:nvPr>
            <p:ph type="body" idx="1"/>
          </p:nvPr>
        </p:nvSpPr>
        <p:spPr>
          <a:xfrm>
            <a:off x="540968" y="2842052"/>
            <a:ext cx="11684001" cy="6718301"/>
          </a:xfrm>
          <a:prstGeom prst="rect">
            <a:avLst/>
          </a:prstGeom>
        </p:spPr>
        <p:txBody>
          <a:bodyPr/>
          <a:lstStyle/>
          <a:p>
            <a:r>
              <a:rPr dirty="0"/>
              <a:t>Smart Meters allow utility companies to eliminate  meter reader jobs</a:t>
            </a:r>
          </a:p>
          <a:p>
            <a:r>
              <a:rPr dirty="0"/>
              <a:t>O&amp;R estimates </a:t>
            </a:r>
            <a:r>
              <a:rPr dirty="0" smtClean="0"/>
              <a:t>$</a:t>
            </a:r>
            <a:r>
              <a:rPr lang="en-US" dirty="0" smtClean="0"/>
              <a:t>75</a:t>
            </a:r>
            <a:r>
              <a:rPr dirty="0" smtClean="0"/>
              <a:t> </a:t>
            </a:r>
            <a:r>
              <a:rPr dirty="0"/>
              <a:t>million in </a:t>
            </a:r>
            <a:r>
              <a:rPr dirty="0" smtClean="0"/>
              <a:t>savings</a:t>
            </a:r>
            <a:r>
              <a:rPr lang="en-US" dirty="0" smtClean="0"/>
              <a:t> over 20 years</a:t>
            </a:r>
            <a:endParaRPr dirty="0"/>
          </a:p>
          <a:p>
            <a:r>
              <a:rPr dirty="0"/>
              <a:t>NO savings to consumers</a:t>
            </a:r>
          </a:p>
          <a:p>
            <a:r>
              <a:rPr dirty="0"/>
              <a:t>NO advantage to consumers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Analog-v-Smart-Meter-graphic.png" descr="Analog-v-Smart-Meter-graphic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6787" b="678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2" name="WHAT DO THEY LOOK LIKE?"/>
          <p:cNvSpPr txBox="1">
            <a:spLocks noGrp="1"/>
          </p:cNvSpPr>
          <p:nvPr>
            <p:ph type="title"/>
          </p:nvPr>
        </p:nvSpPr>
        <p:spPr>
          <a:xfrm>
            <a:off x="660400" y="1009650"/>
            <a:ext cx="11684000" cy="14605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14095">
              <a:defRPr sz="5456" spc="872"/>
            </a:lvl1pPr>
          </a:lstStyle>
          <a:p>
            <a:r>
              <a:t>WHAT DO THEY LOOK LIKE?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Unknown.jpeg" descr="Unknown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6666" r="1666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5" name="How to identify a smart meter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z="3555" spc="568"/>
            </a:lvl1pPr>
          </a:lstStyle>
          <a:p>
            <a:r>
              <a:t>How to identify a smart meter:</a:t>
            </a:r>
          </a:p>
        </p:txBody>
      </p:sp>
      <p:sp>
        <p:nvSpPr>
          <p:cNvPr id="156" name="No longer has the familiar big wheel or the clock dials…"/>
          <p:cNvSpPr txBox="1">
            <a:spLocks noGrp="1"/>
          </p:cNvSpPr>
          <p:nvPr>
            <p:ph type="body" sz="half" idx="1"/>
          </p:nvPr>
        </p:nvSpPr>
        <p:spPr>
          <a:xfrm>
            <a:off x="457200" y="1847850"/>
            <a:ext cx="5080000" cy="6057900"/>
          </a:xfrm>
          <a:prstGeom prst="rect">
            <a:avLst/>
          </a:prstGeom>
        </p:spPr>
        <p:txBody>
          <a:bodyPr/>
          <a:lstStyle/>
          <a:p>
            <a:r>
              <a:t>No longer has the familiar big wheel or the clock dials</a:t>
            </a:r>
          </a:p>
          <a:p>
            <a:r>
              <a:t>Has an electronic digital display that flashes different numbers in sequence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13836694584_48aff6ed56_z.jpg" descr="13836694584_48aff6ed56_z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3932" b="1393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9" name="Health concer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Health concerns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Unknown.jpeg" descr="Unknown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9349" b="9349"/>
          <a:stretch>
            <a:fillRect/>
          </a:stretch>
        </p:blipFill>
        <p:spPr>
          <a:xfrm>
            <a:off x="0" y="2714171"/>
            <a:ext cx="13004800" cy="7035800"/>
          </a:xfrm>
          <a:prstGeom prst="rect">
            <a:avLst/>
          </a:prstGeom>
        </p:spPr>
      </p:pic>
      <p:sp>
        <p:nvSpPr>
          <p:cNvPr id="162" name="Smart meters transmit dangerous and unprecedented levels of pulsed radio frequency radiation (RF) 24 hours a day"/>
          <p:cNvSpPr txBox="1">
            <a:spLocks noGrp="1"/>
          </p:cNvSpPr>
          <p:nvPr>
            <p:ph type="title"/>
          </p:nvPr>
        </p:nvSpPr>
        <p:spPr>
          <a:xfrm>
            <a:off x="660400" y="685800"/>
            <a:ext cx="11684000" cy="1778000"/>
          </a:xfrm>
          <a:prstGeom prst="rect">
            <a:avLst/>
          </a:prstGeom>
        </p:spPr>
        <p:txBody>
          <a:bodyPr>
            <a:normAutofit/>
          </a:bodyPr>
          <a:lstStyle>
            <a:lvl1pPr defTabSz="239522">
              <a:defRPr sz="2542" spc="406"/>
            </a:lvl1pPr>
          </a:lstStyle>
          <a:p>
            <a:r>
              <a:rPr lang="en-US" cap="none" dirty="0" smtClean="0"/>
              <a:t>Smart </a:t>
            </a:r>
            <a:r>
              <a:rPr lang="en-US" cap="none" dirty="0"/>
              <a:t>M</a:t>
            </a:r>
            <a:r>
              <a:rPr lang="en-US" cap="none" dirty="0" smtClean="0"/>
              <a:t>eters transmit dangerous and </a:t>
            </a:r>
            <a:r>
              <a:rPr lang="en-US" cap="none" dirty="0" smtClean="0">
                <a:latin typeface="Avenir Light"/>
              </a:rPr>
              <a:t>unprecedented</a:t>
            </a:r>
            <a:r>
              <a:rPr lang="en-US" cap="none" dirty="0" smtClean="0"/>
              <a:t> levels of pulsed Radio </a:t>
            </a:r>
            <a:r>
              <a:rPr lang="en-US" cap="none" dirty="0"/>
              <a:t>F</a:t>
            </a:r>
            <a:r>
              <a:rPr lang="en-US" cap="none" dirty="0" smtClean="0"/>
              <a:t>requency </a:t>
            </a:r>
            <a:r>
              <a:rPr lang="en-US" cap="none" dirty="0"/>
              <a:t>R</a:t>
            </a:r>
            <a:r>
              <a:rPr lang="en-US" cap="none" dirty="0" smtClean="0"/>
              <a:t>adiation (RF) 24 hours a day</a:t>
            </a:r>
            <a:endParaRPr lang="en-US" cap="non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World Health Organization"/>
          <p:cNvSpPr txBox="1">
            <a:spLocks noGrp="1"/>
          </p:cNvSpPr>
          <p:nvPr>
            <p:ph type="title"/>
          </p:nvPr>
        </p:nvSpPr>
        <p:spPr>
          <a:xfrm>
            <a:off x="711200" y="609600"/>
            <a:ext cx="5080000" cy="18542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defRPr sz="4185" spc="669"/>
            </a:lvl1pPr>
          </a:lstStyle>
          <a:p>
            <a:r>
              <a:t>World Health Organization</a:t>
            </a:r>
          </a:p>
        </p:txBody>
      </p:sp>
      <p:sp>
        <p:nvSpPr>
          <p:cNvPr id="165" name="On May 31, 2011, it’s International Agency for Research on Cancer (IARC) placed radiation from cell phones into category 2B- the same category as DDT and engine exhaust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46456" indent="-346456" defTabSz="514095">
              <a:spcBef>
                <a:spcPts val="2800"/>
              </a:spcBef>
              <a:defRPr sz="2640"/>
            </a:pPr>
            <a:r>
              <a:rPr dirty="0"/>
              <a:t>On May 31, 2011, it’s International Agency for Research on Cancer (IARC) placed radiation from cell phones into category 2B- the same category as DDT and engine exhaust.</a:t>
            </a:r>
          </a:p>
          <a:p>
            <a:pPr marL="346456" indent="-346456" defTabSz="514095">
              <a:spcBef>
                <a:spcPts val="2800"/>
              </a:spcBef>
              <a:defRPr sz="2640"/>
            </a:pPr>
            <a:r>
              <a:rPr dirty="0"/>
              <a:t>The </a:t>
            </a:r>
            <a:r>
              <a:rPr dirty="0" smtClean="0"/>
              <a:t>W</a:t>
            </a:r>
            <a:r>
              <a:rPr lang="en-US" dirty="0" smtClean="0"/>
              <a:t>HO</a:t>
            </a:r>
            <a:r>
              <a:rPr dirty="0" smtClean="0"/>
              <a:t> </a:t>
            </a:r>
            <a:r>
              <a:rPr dirty="0"/>
              <a:t>today classifies wireless, non-ionizing radiation as “possible cancer causing” based on a broad investigation into the peer-reviewed science</a:t>
            </a:r>
          </a:p>
        </p:txBody>
      </p:sp>
      <p:pic>
        <p:nvPicPr>
          <p:cNvPr id="166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3699" y="3748097"/>
            <a:ext cx="5873560" cy="3775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606</Words>
  <Application>Microsoft Office PowerPoint</Application>
  <PresentationFormat>Custom</PresentationFormat>
  <Paragraphs>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Avenir Book</vt:lpstr>
      <vt:lpstr>Avenir Light</vt:lpstr>
      <vt:lpstr>Helvetica Neue</vt:lpstr>
      <vt:lpstr>New_Template1</vt:lpstr>
      <vt:lpstr>  Smart meters</vt:lpstr>
      <vt:lpstr>O&amp;R currently changing out analog meters to Smart Meters in Orange County, NY   </vt:lpstr>
      <vt:lpstr>What are smart meters?</vt:lpstr>
      <vt:lpstr>Advantages of smart meters to Orange &amp; Rockland</vt:lpstr>
      <vt:lpstr>WHAT DO THEY LOOK LIKE?</vt:lpstr>
      <vt:lpstr>How to identify a smart meter:</vt:lpstr>
      <vt:lpstr>Health concerns</vt:lpstr>
      <vt:lpstr>Smart Meters transmit dangerous and unprecedented levels of pulsed Radio Frequency Radiation (RF) 24 hours a day</vt:lpstr>
      <vt:lpstr>World Health Organization</vt:lpstr>
      <vt:lpstr>Example of misleading chart</vt:lpstr>
      <vt:lpstr>Cell Phones and other devices vs smart meters</vt:lpstr>
      <vt:lpstr>PowerPoint Presentation</vt:lpstr>
      <vt:lpstr>PowerPoint Presentation</vt:lpstr>
      <vt:lpstr>PowerPoint Presentation</vt:lpstr>
      <vt:lpstr>FCC Guidelines offer no protection for:</vt:lpstr>
      <vt:lpstr>PowerPoint Presentation</vt:lpstr>
      <vt:lpstr>Smart Meter Fire hazards</vt:lpstr>
      <vt:lpstr>Smart meters linked to HOUSE fires</vt:lpstr>
      <vt:lpstr>O&amp;R Customers must pay monthly $15 fee to opt out</vt:lpstr>
      <vt:lpstr>paying the cigarette companies a monthly fee not to smoke</vt:lpstr>
      <vt:lpstr>NY county and local governments passing the right of customers to retain analog meters without opt out fees</vt:lpstr>
      <vt:lpstr>Requested Resolution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meters</dc:title>
  <dc:creator>Lydia</dc:creator>
  <cp:lastModifiedBy>Linda Zappala</cp:lastModifiedBy>
  <cp:revision>18</cp:revision>
  <dcterms:modified xsi:type="dcterms:W3CDTF">2018-10-24T20:17:20Z</dcterms:modified>
</cp:coreProperties>
</file>